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4679"/>
  </p:normalViewPr>
  <p:slideViewPr>
    <p:cSldViewPr snapToGrid="0">
      <p:cViewPr>
        <p:scale>
          <a:sx n="189" d="100"/>
          <a:sy n="189" d="100"/>
        </p:scale>
        <p:origin x="95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Diag </a:t>
            </a:r>
          </a:p>
        </c:rich>
      </c:tx>
      <c:layout>
        <c:manualLayout>
          <c:xMode val="edge"/>
          <c:yMode val="edge"/>
          <c:x val="0.36010906262678044"/>
          <c:y val="7.264880993240800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3.8479146574946924E-3"/>
          <c:y val="0.16578458426575507"/>
          <c:w val="0.99615208534250532"/>
          <c:h val="0.54784181551092137"/>
        </c:manualLayout>
      </c:layout>
      <c:ofPieChart>
        <c:ofPieType val="pie"/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VHD STATISTICS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68E1-D349-830D-95722823F7A4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68E1-D349-830D-95722823F7A4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68E1-D349-830D-95722823F7A4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68E1-D349-830D-95722823F7A4}"/>
              </c:ext>
            </c:extLst>
          </c:dPt>
          <c:dPt>
            <c:idx val="4"/>
            <c:bubble3D val="0"/>
            <c:spPr>
              <a:pattFill prst="ltUp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68E1-D349-830D-95722823F7A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Y% 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8E1-D349-830D-95722823F7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X%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8E1-D349-830D-95722823F7A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V%</a:t>
                    </a:r>
                    <a:r>
                      <a:rPr lang="en-US" baseline="0" dirty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8E1-D349-830D-95722823F7A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Z% 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8E1-D349-830D-95722823F7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VALVULAR HEART DISEASES</c:v>
                </c:pt>
                <c:pt idx="2">
                  <c:v>MITRAL STENOSIS</c:v>
                </c:pt>
                <c:pt idx="3">
                  <c:v>SEVERE MITRAL STENOSIS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720</c:v>
                </c:pt>
                <c:pt idx="2">
                  <c:v>137</c:v>
                </c:pt>
                <c:pt idx="3">
                  <c:v>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E1-D349-830D-95722823F7A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56557-F877-0348-9687-48AA4E1B737E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BC16F-A62D-4B4E-878B-1CE4744AF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899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0BC16F-A62D-4B4E-878B-1CE4744AF80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96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5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3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72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53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5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42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19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58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74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08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56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335CD-2752-48F6-A940-4177C6ACF933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B25BE-70EB-4F11-87E7-2B3AED200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74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notesSlide" Target="../notesSlides/notesSlide1.xm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8610C84-6B78-DF25-13CD-23162E3EF6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8" y="12004331"/>
            <a:ext cx="6858000" cy="2829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8EAB7D0-9A89-4E3B-59BE-93DB142FD2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40" y="108597"/>
            <a:ext cx="270951" cy="277002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A260330E-A6AA-ED68-7A1F-F734FBCFCD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84" y="58090"/>
            <a:ext cx="270951" cy="32751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F3DF52B8-88B9-0005-09C2-E312125E80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0" y="70320"/>
            <a:ext cx="311329" cy="315280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65B45698-42CD-0337-B745-09D0DBA4E8C4}"/>
              </a:ext>
            </a:extLst>
          </p:cNvPr>
          <p:cNvSpPr txBox="1"/>
          <p:nvPr/>
        </p:nvSpPr>
        <p:spPr>
          <a:xfrm>
            <a:off x="-22682" y="11990131"/>
            <a:ext cx="6841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October 10-12th 2024                                                                                                                Dar Essalem  Tanzania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A9236B7-C328-51AA-7A9F-8465A458FA56}"/>
              </a:ext>
            </a:extLst>
          </p:cNvPr>
          <p:cNvSpPr txBox="1"/>
          <p:nvPr/>
        </p:nvSpPr>
        <p:spPr>
          <a:xfrm>
            <a:off x="-15058" y="916687"/>
            <a:ext cx="521541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02060"/>
                </a:solidFill>
              </a:rPr>
              <a:t>Title in English. </a:t>
            </a:r>
            <a:r>
              <a:rPr lang="en-US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.        This is a TEMPLATE.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701AFFF-2D9B-A85B-9D90-AE6947629B57}"/>
              </a:ext>
            </a:extLst>
          </p:cNvPr>
          <p:cNvSpPr txBox="1"/>
          <p:nvPr/>
        </p:nvSpPr>
        <p:spPr>
          <a:xfrm>
            <a:off x="0" y="1862927"/>
            <a:ext cx="6858000" cy="4746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b="1" u="sng" dirty="0">
                <a:ea typeface="Times New Roman" panose="02020603050405020304" pitchFamily="18" charset="0"/>
                <a:cs typeface="Calibri" panose="020F0502020204030204" pitchFamily="34" charset="0"/>
              </a:rPr>
              <a:t>Au</a:t>
            </a: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thors  List. </a:t>
            </a:r>
            <a:r>
              <a:rPr lang="en-US" sz="1200" b="1" u="sng" dirty="0" err="1">
                <a:ea typeface="Times New Roman" panose="02020603050405020304" pitchFamily="18" charset="0"/>
                <a:cs typeface="Calibri" panose="020F0502020204030204" pitchFamily="34" charset="0"/>
              </a:rPr>
              <a:t>Underliend</a:t>
            </a:r>
            <a:r>
              <a:rPr lang="en-US" sz="1200" b="1" u="sng" dirty="0">
                <a:ea typeface="Times New Roman" panose="02020603050405020304" pitchFamily="18" charset="0"/>
                <a:cs typeface="Calibri" panose="020F0502020204030204" pitchFamily="34" charset="0"/>
              </a:rPr>
              <a:t> for the first presenter.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b="1" dirty="0">
                <a:effectLst/>
                <a:ea typeface="Calibri" panose="020F0502020204030204" pitchFamily="34" charset="0"/>
              </a:rPr>
              <a:t>Institution.    Town   Country</a:t>
            </a:r>
            <a:r>
              <a:rPr lang="en-US" sz="12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.                            Please record your 3 </a:t>
            </a:r>
            <a:r>
              <a:rPr lang="en-US" sz="1200" b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mn</a:t>
            </a:r>
            <a:r>
              <a:rPr lang="en-US" sz="12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Comments on 1 Slide PPT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EF30CDA-3E46-2CE9-4FA9-512C429B033F}"/>
              </a:ext>
            </a:extLst>
          </p:cNvPr>
          <p:cNvSpPr txBox="1"/>
          <p:nvPr/>
        </p:nvSpPr>
        <p:spPr>
          <a:xfrm>
            <a:off x="96252" y="3058322"/>
            <a:ext cx="3256177" cy="340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………….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B6CD329-53BA-F767-B629-A0E052E2ABEB}"/>
              </a:ext>
            </a:extLst>
          </p:cNvPr>
          <p:cNvSpPr txBox="1"/>
          <p:nvPr/>
        </p:nvSpPr>
        <p:spPr>
          <a:xfrm>
            <a:off x="96250" y="2729051"/>
            <a:ext cx="32773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INTRODUCTION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316220E-B694-E1EE-BA3C-CD284BE32827}"/>
              </a:ext>
            </a:extLst>
          </p:cNvPr>
          <p:cNvSpPr txBox="1"/>
          <p:nvPr/>
        </p:nvSpPr>
        <p:spPr>
          <a:xfrm>
            <a:off x="85648" y="4601647"/>
            <a:ext cx="3277383" cy="340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………………..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4CDF57A-F48D-D681-4F40-C72BA8AF16A6}"/>
              </a:ext>
            </a:extLst>
          </p:cNvPr>
          <p:cNvSpPr txBox="1"/>
          <p:nvPr/>
        </p:nvSpPr>
        <p:spPr>
          <a:xfrm>
            <a:off x="85648" y="4272556"/>
            <a:ext cx="327738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AIMS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C51FF16-0F1F-032E-0A38-042207FCF05B}"/>
              </a:ext>
            </a:extLst>
          </p:cNvPr>
          <p:cNvSpPr txBox="1"/>
          <p:nvPr/>
        </p:nvSpPr>
        <p:spPr>
          <a:xfrm>
            <a:off x="96252" y="5576407"/>
            <a:ext cx="32898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METHODS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1207EBE-DA5A-147A-6410-D5F049F0836F}"/>
              </a:ext>
            </a:extLst>
          </p:cNvPr>
          <p:cNvSpPr txBox="1"/>
          <p:nvPr/>
        </p:nvSpPr>
        <p:spPr>
          <a:xfrm>
            <a:off x="85646" y="5859545"/>
            <a:ext cx="3300489" cy="2279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/>
              <a:t>°°°°°°°°°°°°°°°°°°°°</a:t>
            </a:r>
          </a:p>
          <a:p>
            <a:pPr algn="just">
              <a:lnSpc>
                <a:spcPct val="150000"/>
              </a:lnSpc>
            </a:pPr>
            <a:endParaRPr lang="en-US" sz="1200" dirty="0"/>
          </a:p>
          <a:p>
            <a:pPr algn="just">
              <a:lnSpc>
                <a:spcPct val="150000"/>
              </a:lnSpc>
            </a:pPr>
            <a:endParaRPr lang="en-US" sz="1200" dirty="0"/>
          </a:p>
          <a:p>
            <a:pPr algn="just">
              <a:lnSpc>
                <a:spcPct val="150000"/>
              </a:lnSpc>
            </a:pPr>
            <a:endParaRPr lang="en-US" sz="1200" dirty="0"/>
          </a:p>
          <a:p>
            <a:pPr algn="just">
              <a:lnSpc>
                <a:spcPct val="150000"/>
              </a:lnSpc>
            </a:pPr>
            <a:endParaRPr lang="en-US" sz="1200" dirty="0"/>
          </a:p>
          <a:p>
            <a:pPr algn="just">
              <a:lnSpc>
                <a:spcPct val="150000"/>
              </a:lnSpc>
            </a:pPr>
            <a:endParaRPr lang="en-US" sz="1200" dirty="0"/>
          </a:p>
          <a:p>
            <a:pPr algn="just">
              <a:lnSpc>
                <a:spcPct val="150000"/>
              </a:lnSpc>
            </a:pPr>
            <a:endParaRPr lang="en-US" sz="1200" dirty="0"/>
          </a:p>
          <a:p>
            <a:pPr algn="just">
              <a:lnSpc>
                <a:spcPct val="150000"/>
              </a:lnSpc>
            </a:pPr>
            <a:r>
              <a:rPr lang="en-US" sz="1200" dirty="0"/>
              <a:t>…….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EECE9DA-BA48-E859-5AE0-2BEE41A5E8B7}"/>
              </a:ext>
            </a:extLst>
          </p:cNvPr>
          <p:cNvSpPr txBox="1"/>
          <p:nvPr/>
        </p:nvSpPr>
        <p:spPr>
          <a:xfrm>
            <a:off x="96252" y="8139524"/>
            <a:ext cx="34554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RESULTS</a:t>
            </a:r>
            <a:r>
              <a:rPr lang="en-US" sz="1800" b="1" dirty="0"/>
              <a:t> </a:t>
            </a:r>
            <a:endParaRPr lang="en-US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46F9CED-0CE9-34C7-7620-1C9FECC369C4}"/>
              </a:ext>
            </a:extLst>
          </p:cNvPr>
          <p:cNvSpPr txBox="1"/>
          <p:nvPr/>
        </p:nvSpPr>
        <p:spPr>
          <a:xfrm>
            <a:off x="84697" y="8437794"/>
            <a:ext cx="3387166" cy="1099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°°°°°°°°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 ………………….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…………...</a:t>
            </a:r>
          </a:p>
        </p:txBody>
      </p:sp>
      <p:graphicFrame>
        <p:nvGraphicFramePr>
          <p:cNvPr id="35" name="Espace réservé du contenu 10">
            <a:extLst>
              <a:ext uri="{FF2B5EF4-FFF2-40B4-BE49-F238E27FC236}">
                <a16:creationId xmlns:a16="http://schemas.microsoft.com/office/drawing/2014/main" id="{5C690CEF-C47E-E5F3-0CA8-604B351BBB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262574"/>
              </p:ext>
            </p:extLst>
          </p:nvPr>
        </p:nvGraphicFramePr>
        <p:xfrm>
          <a:off x="51940" y="9662356"/>
          <a:ext cx="3300489" cy="1748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6" name="ZoneTexte 35">
            <a:extLst>
              <a:ext uri="{FF2B5EF4-FFF2-40B4-BE49-F238E27FC236}">
                <a16:creationId xmlns:a16="http://schemas.microsoft.com/office/drawing/2014/main" id="{8F0A8160-C140-8EBE-2A24-7415EE05F24B}"/>
              </a:ext>
            </a:extLst>
          </p:cNvPr>
          <p:cNvSpPr txBox="1"/>
          <p:nvPr/>
        </p:nvSpPr>
        <p:spPr>
          <a:xfrm>
            <a:off x="3494971" y="2641805"/>
            <a:ext cx="3363029" cy="720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…………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…………………</a:t>
            </a:r>
          </a:p>
        </p:txBody>
      </p:sp>
      <p:graphicFrame>
        <p:nvGraphicFramePr>
          <p:cNvPr id="37" name="Tableau 7">
            <a:extLst>
              <a:ext uri="{FF2B5EF4-FFF2-40B4-BE49-F238E27FC236}">
                <a16:creationId xmlns:a16="http://schemas.microsoft.com/office/drawing/2014/main" id="{CB7B5796-F3AB-612A-D3D4-0989A34F4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73791"/>
              </p:ext>
            </p:extLst>
          </p:nvPr>
        </p:nvGraphicFramePr>
        <p:xfrm>
          <a:off x="3541113" y="3298874"/>
          <a:ext cx="3302960" cy="1394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48">
                  <a:extLst>
                    <a:ext uri="{9D8B030D-6E8A-4147-A177-3AD203B41FA5}">
                      <a16:colId xmlns:a16="http://schemas.microsoft.com/office/drawing/2014/main" val="3460586139"/>
                    </a:ext>
                  </a:extLst>
                </a:gridCol>
                <a:gridCol w="929202">
                  <a:extLst>
                    <a:ext uri="{9D8B030D-6E8A-4147-A177-3AD203B41FA5}">
                      <a16:colId xmlns:a16="http://schemas.microsoft.com/office/drawing/2014/main" val="4175057388"/>
                    </a:ext>
                  </a:extLst>
                </a:gridCol>
                <a:gridCol w="973111">
                  <a:extLst>
                    <a:ext uri="{9D8B030D-6E8A-4147-A177-3AD203B41FA5}">
                      <a16:colId xmlns:a16="http://schemas.microsoft.com/office/drawing/2014/main" val="1114898859"/>
                    </a:ext>
                  </a:extLst>
                </a:gridCol>
                <a:gridCol w="598299">
                  <a:extLst>
                    <a:ext uri="{9D8B030D-6E8A-4147-A177-3AD203B41FA5}">
                      <a16:colId xmlns:a16="http://schemas.microsoft.com/office/drawing/2014/main" val="912189337"/>
                    </a:ext>
                  </a:extLst>
                </a:gridCol>
              </a:tblGrid>
              <a:tr h="242119">
                <a:tc>
                  <a:txBody>
                    <a:bodyPr/>
                    <a:lstStyle/>
                    <a:p>
                      <a:endParaRPr lang="en-US" sz="9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noProof="0"/>
                        <a:t>Grp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noProof="0"/>
                        <a:t>Grp2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noProof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3643"/>
                  </a:ext>
                </a:extLst>
              </a:tr>
              <a:tr h="289477">
                <a:tc>
                  <a:txBody>
                    <a:bodyPr/>
                    <a:lstStyle/>
                    <a:p>
                      <a:endParaRPr lang="en-US" sz="9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/>
                        <a:t>X1 X%)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/>
                        <a:t>Y1  (Y9%)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025038"/>
                  </a:ext>
                </a:extLst>
              </a:tr>
              <a:tr h="2894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</a:t>
                      </a:r>
                      <a:endParaRPr lang="en-US" sz="9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/>
                        <a:t>No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/>
                        <a:t>No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086306"/>
                  </a:ext>
                </a:extLst>
              </a:tr>
              <a:tr h="564133">
                <a:tc>
                  <a:txBody>
                    <a:bodyPr/>
                    <a:lstStyle/>
                    <a:p>
                      <a:r>
                        <a:rPr lang="en-US" sz="900" b="1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/>
                        <a:t>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+</a:t>
                      </a:r>
                      <a:endParaRPr lang="en-US" sz="105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&lt;0.05</a:t>
                      </a:r>
                      <a:endParaRPr lang="en-US" sz="105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227987"/>
                  </a:ext>
                </a:extLst>
              </a:tr>
            </a:tbl>
          </a:graphicData>
        </a:graphic>
      </p:graphicFrame>
      <p:sp>
        <p:nvSpPr>
          <p:cNvPr id="41" name="ZoneTexte 40">
            <a:extLst>
              <a:ext uri="{FF2B5EF4-FFF2-40B4-BE49-F238E27FC236}">
                <a16:creationId xmlns:a16="http://schemas.microsoft.com/office/drawing/2014/main" id="{95F4F812-0AEB-A256-3DAB-9C389E07806B}"/>
              </a:ext>
            </a:extLst>
          </p:cNvPr>
          <p:cNvSpPr txBox="1"/>
          <p:nvPr/>
        </p:nvSpPr>
        <p:spPr>
          <a:xfrm>
            <a:off x="3541113" y="4693421"/>
            <a:ext cx="3277384" cy="1859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Table …………….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sz="1200" dirty="0"/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sz="1200" dirty="0"/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sz="1200" dirty="0"/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200" dirty="0"/>
              <a:t>…………………………….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EDFCAA8-866E-D24E-9246-FE1ED2AEB082}"/>
              </a:ext>
            </a:extLst>
          </p:cNvPr>
          <p:cNvSpPr txBox="1"/>
          <p:nvPr/>
        </p:nvSpPr>
        <p:spPr>
          <a:xfrm>
            <a:off x="3557511" y="6767186"/>
            <a:ext cx="330048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DISCUSSION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2F76FB8-35B1-EF91-3BD7-C95ED1B4AE88}"/>
              </a:ext>
            </a:extLst>
          </p:cNvPr>
          <p:cNvSpPr txBox="1"/>
          <p:nvPr/>
        </p:nvSpPr>
        <p:spPr>
          <a:xfrm>
            <a:off x="3540165" y="9684574"/>
            <a:ext cx="32783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CONCLUSION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1B19ED90-59D1-B07B-E21D-302FFF6B743A}"/>
              </a:ext>
            </a:extLst>
          </p:cNvPr>
          <p:cNvSpPr txBox="1"/>
          <p:nvPr/>
        </p:nvSpPr>
        <p:spPr>
          <a:xfrm>
            <a:off x="3619500" y="10021180"/>
            <a:ext cx="3223442" cy="2002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200" dirty="0"/>
              <a:t> …….   …….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200" dirty="0"/>
              <a:t>……………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200" dirty="0"/>
              <a:t>………………..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200" dirty="0"/>
              <a:t>………………………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200" dirty="0"/>
              <a:t>…………………...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12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1200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CCEA5311-BB43-C86D-5192-077676F1DCB9}"/>
              </a:ext>
            </a:extLst>
          </p:cNvPr>
          <p:cNvSpPr txBox="1"/>
          <p:nvPr/>
        </p:nvSpPr>
        <p:spPr>
          <a:xfrm>
            <a:off x="0" y="11463323"/>
            <a:ext cx="6858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References 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57BEDD15-01B8-10D8-FF75-A917A5B461A5}"/>
              </a:ext>
            </a:extLst>
          </p:cNvPr>
          <p:cNvSpPr txBox="1"/>
          <p:nvPr/>
        </p:nvSpPr>
        <p:spPr>
          <a:xfrm>
            <a:off x="119575" y="11627571"/>
            <a:ext cx="6841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October 10-12th 2024                                                                                                                Dar </a:t>
            </a:r>
            <a:r>
              <a:rPr lang="en-US" sz="1200" dirty="0" err="1">
                <a:solidFill>
                  <a:schemeClr val="bg1"/>
                </a:solidFill>
              </a:rPr>
              <a:t>Essalem</a:t>
            </a:r>
            <a:r>
              <a:rPr lang="en-US" sz="1200" dirty="0">
                <a:solidFill>
                  <a:schemeClr val="bg1"/>
                </a:solidFill>
              </a:rPr>
              <a:t>  Tanzania </a:t>
            </a:r>
          </a:p>
        </p:txBody>
      </p:sp>
      <p:pic>
        <p:nvPicPr>
          <p:cNvPr id="56" name="Audio Recording 5 sept. 2024 à 19:53:42">
            <a:hlinkClick r:id="" action="ppaction://media"/>
            <a:extLst>
              <a:ext uri="{FF2B5EF4-FFF2-40B4-BE49-F238E27FC236}">
                <a16:creationId xmlns:a16="http://schemas.microsoft.com/office/drawing/2014/main" id="{0FF2EB4C-60F7-2802-9E51-4CDAA0914B9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5656521" y="806312"/>
            <a:ext cx="957963" cy="957963"/>
          </a:xfrm>
          <a:prstGeom prst="rect">
            <a:avLst/>
          </a:prstGeom>
          <a:effectLst>
            <a:outerShdw blurRad="50800" dist="50800" dir="5400000" algn="ctr" rotWithShape="0">
              <a:srgbClr val="FF0000">
                <a:alpha val="99506"/>
              </a:srgbClr>
            </a:outerShdw>
            <a:softEdge rad="0"/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1A517A17-2156-19BB-4445-E1986E44B576}"/>
              </a:ext>
            </a:extLst>
          </p:cNvPr>
          <p:cNvSpPr txBox="1"/>
          <p:nvPr/>
        </p:nvSpPr>
        <p:spPr>
          <a:xfrm>
            <a:off x="5478086" y="1619641"/>
            <a:ext cx="1394971" cy="2308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bg1"/>
                </a:solidFill>
              </a:rPr>
              <a:t>3mn Recorder </a:t>
            </a:r>
            <a:r>
              <a:rPr lang="en-US" sz="900" dirty="0">
                <a:solidFill>
                  <a:schemeClr val="bg1"/>
                </a:solidFill>
              </a:rPr>
              <a:t>Comments </a:t>
            </a:r>
          </a:p>
        </p:txBody>
      </p:sp>
    </p:spTree>
    <p:extLst>
      <p:ext uri="{BB962C8B-B14F-4D97-AF65-F5344CB8AC3E}">
        <p14:creationId xmlns:p14="http://schemas.microsoft.com/office/powerpoint/2010/main" val="136008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824" fill="hold"/>
                                        <p:tgtEl>
                                          <p:spTgt spid="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3030</TotalTime>
  <Words>110</Words>
  <Application>Microsoft Macintosh PowerPoint</Application>
  <PresentationFormat>Grand écran</PresentationFormat>
  <Paragraphs>56</Paragraphs>
  <Slides>1</Slides>
  <Notes>1</Notes>
  <HiddenSlides>0</HiddenSlides>
  <MMClips>1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e5470</dc:creator>
  <cp:lastModifiedBy>Kais BATTIKH</cp:lastModifiedBy>
  <cp:revision>22</cp:revision>
  <dcterms:created xsi:type="dcterms:W3CDTF">2022-10-07T21:10:50Z</dcterms:created>
  <dcterms:modified xsi:type="dcterms:W3CDTF">2024-09-15T22:48:24Z</dcterms:modified>
</cp:coreProperties>
</file>